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  <p:sldId id="256" r:id="rId3"/>
    <p:sldId id="261" r:id="rId4"/>
    <p:sldId id="257" r:id="rId5"/>
    <p:sldId id="258" r:id="rId6"/>
    <p:sldId id="259" r:id="rId7"/>
    <p:sldId id="260" r:id="rId8"/>
    <p:sldId id="262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107" d="100"/>
          <a:sy n="107" d="100"/>
        </p:scale>
        <p:origin x="67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6.xlsx"/><Relationship Id="rId2" Type="http://schemas.microsoft.com/office/2011/relationships/chartColorStyle" Target="colors7.xml"/><Relationship Id="rId1" Type="http://schemas.microsoft.com/office/2011/relationships/chartStyle" Target="style7.xml"/><Relationship Id="rId4" Type="http://schemas.openxmlformats.org/officeDocument/2006/relationships/chartUserShapes" Target="../drawings/drawing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Complaints: Received, Resolved</a:t>
            </a:r>
            <a:r>
              <a:rPr lang="en-US" baseline="0" dirty="0"/>
              <a:t> &amp; Pending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baseline="0">
              <a:solidFill>
                <a:schemeClr val="tx2"/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>
        <c:manualLayout>
          <c:layoutTarget val="inner"/>
          <c:xMode val="edge"/>
          <c:yMode val="edge"/>
          <c:x val="0.23334915540631868"/>
          <c:y val="0.11549999289493154"/>
          <c:w val="0.75239975757850264"/>
          <c:h val="0.7079892527073540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New Complaints Received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atMod val="103000"/>
                    <a:lumMod val="102000"/>
                    <a:tint val="94000"/>
                  </a:schemeClr>
                </a:gs>
                <a:gs pos="50000">
                  <a:schemeClr val="accent1">
                    <a:satMod val="110000"/>
                    <a:lumMod val="100000"/>
                    <a:shade val="100000"/>
                  </a:schemeClr>
                </a:gs>
                <a:gs pos="100000">
                  <a:schemeClr val="accent1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178</c:v>
                </c:pt>
                <c:pt idx="1">
                  <c:v>157</c:v>
                </c:pt>
                <c:pt idx="2">
                  <c:v>232</c:v>
                </c:pt>
                <c:pt idx="3">
                  <c:v>244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187-4A55-A0A5-6F9D227416D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Complaints Resolved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69</c:v>
                </c:pt>
                <c:pt idx="1">
                  <c:v>195</c:v>
                </c:pt>
                <c:pt idx="2">
                  <c:v>171</c:v>
                </c:pt>
                <c:pt idx="3">
                  <c:v>180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6187-4A55-A0A5-6F9D227416DF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100"/>
        <c:overlap val="-24"/>
        <c:axId val="151197472"/>
        <c:axId val="250819120"/>
      </c:barChart>
      <c:lineChart>
        <c:grouping val="standard"/>
        <c:varyColors val="0"/>
        <c:ser>
          <c:idx val="2"/>
          <c:order val="2"/>
          <c:tx>
            <c:strRef>
              <c:f>Sheet1!$D$1</c:f>
              <c:strCache>
                <c:ptCount val="1"/>
                <c:pt idx="0">
                  <c:v>Total Pending Complaints</c:v>
                </c:pt>
              </c:strCache>
            </c:strRef>
          </c:tx>
          <c:spPr>
            <a:ln w="31750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670</c:v>
                </c:pt>
                <c:pt idx="1">
                  <c:v>633</c:v>
                </c:pt>
                <c:pt idx="2">
                  <c:v>682</c:v>
                </c:pt>
                <c:pt idx="3">
                  <c:v>747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3DC3-4120-AB41-39EA6C8038B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51197472"/>
        <c:axId val="250819120"/>
      </c:lineChart>
      <c:catAx>
        <c:axId val="15119747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2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50819120"/>
        <c:crosses val="autoZero"/>
        <c:auto val="1"/>
        <c:lblAlgn val="ctr"/>
        <c:lblOffset val="100"/>
        <c:noMultiLvlLbl val="0"/>
      </c:catAx>
      <c:valAx>
        <c:axId val="2508191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2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51197472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tx2">
                <a:lumMod val="15000"/>
                <a:lumOff val="8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ln>
                  <a:solidFill>
                    <a:schemeClr val="accent1">
                      <a:shade val="15000"/>
                    </a:schemeClr>
                  </a:solidFill>
                </a:ln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accent2">
        <a:lumMod val="20000"/>
        <a:lumOff val="80000"/>
      </a:schemeClr>
    </a:solidFill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b="1" dirty="0"/>
              <a:t>Pending</a:t>
            </a:r>
            <a:r>
              <a:rPr lang="en-US" b="1" baseline="0" dirty="0"/>
              <a:t> Complaints by Fiscal Year</a:t>
            </a:r>
            <a:endParaRPr lang="en-US" b="1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areaChart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FY25</c:v>
                </c:pt>
              </c:strCache>
            </c:strRef>
          </c:tx>
          <c:spPr>
            <a:solidFill>
              <a:schemeClr val="accent1"/>
            </a:solidFill>
            <a:ln w="25400"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1st Qtr-670</c:v>
                </c:pt>
                <c:pt idx="1">
                  <c:v>2nd Qtr-633</c:v>
                </c:pt>
                <c:pt idx="2">
                  <c:v>3rd Qtr-682</c:v>
                </c:pt>
                <c:pt idx="3">
                  <c:v>4th Qtr-747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177</c:v>
                </c:pt>
                <c:pt idx="1">
                  <c:v>278</c:v>
                </c:pt>
                <c:pt idx="2">
                  <c:v>405</c:v>
                </c:pt>
                <c:pt idx="3">
                  <c:v>525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EDF-401A-9F79-67579F67D21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FY 24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1st Qtr-670</c:v>
                </c:pt>
                <c:pt idx="1">
                  <c:v>2nd Qtr-633</c:v>
                </c:pt>
                <c:pt idx="2">
                  <c:v>3rd Qtr-682</c:v>
                </c:pt>
                <c:pt idx="3">
                  <c:v>4th Qtr-747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391</c:v>
                </c:pt>
                <c:pt idx="1">
                  <c:v>287</c:v>
                </c:pt>
                <c:pt idx="2">
                  <c:v>248</c:v>
                </c:pt>
                <c:pt idx="3">
                  <c:v>204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EDF-401A-9F79-67579F67D21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FY 23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1st Qtr-670</c:v>
                </c:pt>
                <c:pt idx="1">
                  <c:v>2nd Qtr-633</c:v>
                </c:pt>
                <c:pt idx="2">
                  <c:v>3rd Qtr-682</c:v>
                </c:pt>
                <c:pt idx="3">
                  <c:v>4th Qtr-747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93</c:v>
                </c:pt>
                <c:pt idx="1">
                  <c:v>62</c:v>
                </c:pt>
                <c:pt idx="2">
                  <c:v>24</c:v>
                </c:pt>
                <c:pt idx="3">
                  <c:v>13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CEDF-401A-9F79-67579F67D218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FY 22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1st Qtr-670</c:v>
                </c:pt>
                <c:pt idx="1">
                  <c:v>2nd Qtr-633</c:v>
                </c:pt>
                <c:pt idx="2">
                  <c:v>3rd Qtr-682</c:v>
                </c:pt>
                <c:pt idx="3">
                  <c:v>4th Qtr-747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6</c:v>
                </c:pt>
                <c:pt idx="1">
                  <c:v>6</c:v>
                </c:pt>
                <c:pt idx="2">
                  <c:v>5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CEDF-401A-9F79-67579F67D21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857062896"/>
        <c:axId val="1857067696"/>
      </c:areaChart>
      <c:catAx>
        <c:axId val="185706289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857067696"/>
        <c:crosses val="autoZero"/>
        <c:auto val="1"/>
        <c:lblAlgn val="ctr"/>
        <c:lblOffset val="100"/>
        <c:noMultiLvlLbl val="0"/>
      </c:catAx>
      <c:valAx>
        <c:axId val="18570676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857062896"/>
        <c:crosses val="autoZero"/>
        <c:crossBetween val="midCat"/>
      </c:valAx>
      <c:dTable>
        <c:showHorzBorder val="1"/>
        <c:showVertBorder val="1"/>
        <c:showOutline val="1"/>
        <c:showKeys val="1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ln>
                  <a:solidFill>
                    <a:schemeClr val="accent1">
                      <a:shade val="15000"/>
                    </a:schemeClr>
                  </a:solidFill>
                </a:ln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all" spc="12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b="0" dirty="0"/>
              <a:t>Pending Complaints by Board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all" spc="120" normalizeH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LPC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Qtr-670</c:v>
                </c:pt>
                <c:pt idx="1">
                  <c:v>2nd Qtr-633</c:v>
                </c:pt>
                <c:pt idx="2">
                  <c:v>3rd Qtr-682</c:v>
                </c:pt>
                <c:pt idx="3">
                  <c:v>4th Qtr-747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335</c:v>
                </c:pt>
                <c:pt idx="1">
                  <c:v>317</c:v>
                </c:pt>
                <c:pt idx="2">
                  <c:v>327</c:v>
                </c:pt>
                <c:pt idx="3">
                  <c:v>380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411-423E-87D6-363436CD38B4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SW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Qtr-670</c:v>
                </c:pt>
                <c:pt idx="1">
                  <c:v>2nd Qtr-633</c:v>
                </c:pt>
                <c:pt idx="2">
                  <c:v>3rd Qtr-682</c:v>
                </c:pt>
                <c:pt idx="3">
                  <c:v>4th Qtr-747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170</c:v>
                </c:pt>
                <c:pt idx="1">
                  <c:v>151</c:v>
                </c:pt>
                <c:pt idx="2">
                  <c:v>159</c:v>
                </c:pt>
                <c:pt idx="3">
                  <c:v>157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411-423E-87D6-363436CD38B4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MFT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Qtr-670</c:v>
                </c:pt>
                <c:pt idx="1">
                  <c:v>2nd Qtr-633</c:v>
                </c:pt>
                <c:pt idx="2">
                  <c:v>3rd Qtr-682</c:v>
                </c:pt>
                <c:pt idx="3">
                  <c:v>4th Qtr-747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31</c:v>
                </c:pt>
                <c:pt idx="1">
                  <c:v>26</c:v>
                </c:pt>
                <c:pt idx="2">
                  <c:v>45</c:v>
                </c:pt>
                <c:pt idx="3">
                  <c:v>42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D411-423E-87D6-363436CD38B4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PSY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Qtr-670</c:v>
                </c:pt>
                <c:pt idx="1">
                  <c:v>2nd Qtr-633</c:v>
                </c:pt>
                <c:pt idx="2">
                  <c:v>3rd Qtr-682</c:v>
                </c:pt>
                <c:pt idx="3">
                  <c:v>4th Qtr-747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134</c:v>
                </c:pt>
                <c:pt idx="1">
                  <c:v>139</c:v>
                </c:pt>
                <c:pt idx="2">
                  <c:v>151</c:v>
                </c:pt>
                <c:pt idx="3">
                  <c:v>168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D411-423E-87D6-363436CD38B4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79"/>
        <c:overlap val="100"/>
        <c:axId val="1696746704"/>
        <c:axId val="1696747184"/>
      </c:barChart>
      <c:catAx>
        <c:axId val="169674670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64" b="0" i="0" u="none" strike="noStrike" kern="1200" cap="all" spc="12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96747184"/>
        <c:crosses val="autoZero"/>
        <c:auto val="1"/>
        <c:lblAlgn val="ctr"/>
        <c:lblOffset val="100"/>
        <c:noMultiLvlLbl val="0"/>
      </c:catAx>
      <c:valAx>
        <c:axId val="16967471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96746704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tx1">
                <a:lumMod val="15000"/>
                <a:lumOff val="8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ln>
                  <a:solidFill>
                    <a:schemeClr val="accent1">
                      <a:shade val="15000"/>
                    </a:schemeClr>
                  </a:solidFill>
                </a:ln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all" spc="12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/>
              <a:t>Priority 1 Complaints (Imminent Physical Harm and Sexual Misconduct)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all" spc="120" normalizeH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LPC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Qtr-79</c:v>
                </c:pt>
                <c:pt idx="1">
                  <c:v>2nd Qtr-67</c:v>
                </c:pt>
                <c:pt idx="2">
                  <c:v>3rd Qtr-69</c:v>
                </c:pt>
                <c:pt idx="3">
                  <c:v>4th Qtr-88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48</c:v>
                </c:pt>
                <c:pt idx="1">
                  <c:v>42</c:v>
                </c:pt>
                <c:pt idx="2">
                  <c:v>47</c:v>
                </c:pt>
                <c:pt idx="3">
                  <c:v>57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8E3-4D11-A914-A557FC90BD41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SW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Qtr-79</c:v>
                </c:pt>
                <c:pt idx="1">
                  <c:v>2nd Qtr-67</c:v>
                </c:pt>
                <c:pt idx="2">
                  <c:v>3rd Qtr-69</c:v>
                </c:pt>
                <c:pt idx="3">
                  <c:v>4th Qtr-88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16</c:v>
                </c:pt>
                <c:pt idx="1">
                  <c:v>8</c:v>
                </c:pt>
                <c:pt idx="2">
                  <c:v>2</c:v>
                </c:pt>
                <c:pt idx="3">
                  <c:v>15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8E3-4D11-A914-A557FC90BD41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MFT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Qtr-79</c:v>
                </c:pt>
                <c:pt idx="1">
                  <c:v>2nd Qtr-67</c:v>
                </c:pt>
                <c:pt idx="2">
                  <c:v>3rd Qtr-69</c:v>
                </c:pt>
                <c:pt idx="3">
                  <c:v>4th Qtr-88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1</c:v>
                </c:pt>
                <c:pt idx="1">
                  <c:v>3</c:v>
                </c:pt>
                <c:pt idx="2">
                  <c:v>4</c:v>
                </c:pt>
                <c:pt idx="3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C8E3-4D11-A914-A557FC90BD41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PSY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Qtr-79</c:v>
                </c:pt>
                <c:pt idx="1">
                  <c:v>2nd Qtr-67</c:v>
                </c:pt>
                <c:pt idx="2">
                  <c:v>3rd Qtr-69</c:v>
                </c:pt>
                <c:pt idx="3">
                  <c:v>4th Qtr-88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14</c:v>
                </c:pt>
                <c:pt idx="1">
                  <c:v>14</c:v>
                </c:pt>
                <c:pt idx="2">
                  <c:v>16</c:v>
                </c:pt>
                <c:pt idx="3">
                  <c:v>13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C8E3-4D11-A914-A557FC90BD41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79"/>
        <c:overlap val="100"/>
        <c:axId val="1697173440"/>
        <c:axId val="1697172480"/>
      </c:barChart>
      <c:catAx>
        <c:axId val="1697173440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64" b="0" i="0" u="none" strike="noStrike" kern="1200" cap="all" spc="120" normalizeH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97172480"/>
        <c:crosses val="autoZero"/>
        <c:auto val="1"/>
        <c:lblAlgn val="ctr"/>
        <c:lblOffset val="100"/>
        <c:noMultiLvlLbl val="0"/>
      </c:catAx>
      <c:valAx>
        <c:axId val="1697172480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697173440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tx1">
                <a:lumMod val="15000"/>
                <a:lumOff val="8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ln>
                  <a:solidFill>
                    <a:schemeClr val="accent1">
                      <a:shade val="15000"/>
                    </a:schemeClr>
                  </a:solidFill>
                </a:ln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200" b="1" i="0" u="none" strike="noStrike" kern="1200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Resolved Complaints by Quarter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200" b="1" i="0" u="none" strike="noStrike" kern="1200" baseline="0">
              <a:solidFill>
                <a:schemeClr val="dk1">
                  <a:lumMod val="75000"/>
                  <a:lumOff val="2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By Disciplinary Order</c:v>
                </c:pt>
              </c:strCache>
            </c:strRef>
          </c:tx>
          <c:spPr>
            <a:solidFill>
              <a:schemeClr val="accent1">
                <a:alpha val="85000"/>
              </a:schemeClr>
            </a:solidFill>
            <a:ln w="9525" cap="flat" cmpd="sng" algn="ctr">
              <a:solidFill>
                <a:schemeClr val="lt1">
                  <a:alpha val="50000"/>
                </a:schemeClr>
              </a:solidFill>
              <a:round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Qtr-69</c:v>
                </c:pt>
                <c:pt idx="1">
                  <c:v>2nd-195</c:v>
                </c:pt>
                <c:pt idx="2">
                  <c:v>3rd Qtr-171</c:v>
                </c:pt>
                <c:pt idx="3">
                  <c:v>4th Qtr-180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14</c:v>
                </c:pt>
                <c:pt idx="1">
                  <c:v>22</c:v>
                </c:pt>
                <c:pt idx="2">
                  <c:v>22</c:v>
                </c:pt>
                <c:pt idx="3">
                  <c:v>41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BD7-49C5-9523-1EB46D33DCB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By Dismissal</c:v>
                </c:pt>
              </c:strCache>
            </c:strRef>
          </c:tx>
          <c:spPr>
            <a:solidFill>
              <a:schemeClr val="accent2">
                <a:alpha val="85000"/>
              </a:schemeClr>
            </a:solidFill>
            <a:ln w="9525" cap="flat" cmpd="sng" algn="ctr">
              <a:solidFill>
                <a:schemeClr val="lt1">
                  <a:alpha val="50000"/>
                </a:schemeClr>
              </a:solidFill>
              <a:round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dk1">
                          <a:lumMod val="50000"/>
                          <a:lumOff val="5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Qtr-69</c:v>
                </c:pt>
                <c:pt idx="1">
                  <c:v>2nd-195</c:v>
                </c:pt>
                <c:pt idx="2">
                  <c:v>3rd Qtr-171</c:v>
                </c:pt>
                <c:pt idx="3">
                  <c:v>4th Qtr-180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55</c:v>
                </c:pt>
                <c:pt idx="1">
                  <c:v>173</c:v>
                </c:pt>
                <c:pt idx="2">
                  <c:v>149</c:v>
                </c:pt>
                <c:pt idx="3">
                  <c:v>139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BD7-49C5-9523-1EB46D33DCB8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323860096"/>
        <c:axId val="323862976"/>
      </c:barChart>
      <c:catAx>
        <c:axId val="32386009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dk1">
                <a:lumMod val="75000"/>
                <a:lumOff val="2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all" baseline="0"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323862976"/>
        <c:crosses val="autoZero"/>
        <c:auto val="1"/>
        <c:lblAlgn val="ctr"/>
        <c:lblOffset val="100"/>
        <c:noMultiLvlLbl val="0"/>
      </c:catAx>
      <c:valAx>
        <c:axId val="323862976"/>
        <c:scaling>
          <c:orientation val="minMax"/>
        </c:scaling>
        <c:delete val="1"/>
        <c:axPos val="l"/>
        <c:majorGridlines>
          <c:spPr>
            <a:ln w="9525" cap="flat" cmpd="sng" algn="ctr">
              <a:gradFill>
                <a:gsLst>
                  <a:gs pos="100000">
                    <a:schemeClr val="dk1">
                      <a:lumMod val="95000"/>
                      <a:lumOff val="5000"/>
                      <a:alpha val="42000"/>
                    </a:schemeClr>
                  </a:gs>
                  <a:gs pos="0">
                    <a:schemeClr val="lt1">
                      <a:lumMod val="75000"/>
                      <a:alpha val="36000"/>
                    </a:schemeClr>
                  </a:gs>
                </a:gsLst>
                <a:lin ang="5400000" scaled="0"/>
              </a:gra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crossAx val="323860096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dk1">
                <a:lumMod val="35000"/>
                <a:lumOff val="65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ln>
                  <a:solidFill>
                    <a:schemeClr val="accent1">
                      <a:shade val="15000"/>
                    </a:schemeClr>
                  </a:solidFill>
                </a:ln>
                <a:solidFill>
                  <a:schemeClr val="dk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gradFill>
          <a:gsLst>
            <a:gs pos="0">
              <a:schemeClr val="accent5">
                <a:lumMod val="20000"/>
                <a:lumOff val="80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gradFill flip="none" rotWithShape="1">
      <a:gsLst>
        <a:gs pos="0">
          <a:schemeClr val="lt1"/>
        </a:gs>
        <a:gs pos="39000">
          <a:schemeClr val="lt1"/>
        </a:gs>
        <a:gs pos="100000">
          <a:schemeClr val="lt1">
            <a:lumMod val="75000"/>
          </a:schemeClr>
        </a:gs>
      </a:gsLst>
      <a:path path="circle">
        <a:fillToRect l="50000" t="-80000" r="50000" b="180000"/>
      </a:path>
      <a:tileRect/>
    </a:gradFill>
    <a:ln w="9525" cap="flat" cmpd="sng" algn="ctr">
      <a:solidFill>
        <a:schemeClr val="dk1">
          <a:lumMod val="25000"/>
          <a:lumOff val="7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995" b="1" i="0" u="none" strike="noStrike" kern="1200" cap="all" spc="100" normalizeH="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pPr>
            <a:r>
              <a:rPr lang="en-US" dirty="0"/>
              <a:t>Contested COMPLAINTS</a:t>
            </a:r>
            <a:r>
              <a:rPr lang="en-US" baseline="0" dirty="0"/>
              <a:t> Heard at </a:t>
            </a:r>
            <a:r>
              <a:rPr lang="en-US" dirty="0"/>
              <a:t>SOAH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995" b="1" i="0" u="none" strike="noStrike" kern="1200" cap="all" spc="100" normalizeH="0" baseline="0">
              <a:solidFill>
                <a:schemeClr val="lt1"/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Contested at SOAH</c:v>
                </c:pt>
              </c:strCache>
            </c:strRef>
          </c:tx>
          <c:spPr>
            <a:ln w="34925" cap="rnd">
              <a:solidFill>
                <a:schemeClr val="lt1"/>
              </a:solidFill>
              <a:round/>
            </a:ln>
            <a:effectLst>
              <a:outerShdw dist="25400" dir="2700000" algn="tl" rotWithShape="0">
                <a:schemeClr val="accent1"/>
              </a:outerShdw>
            </a:effectLst>
          </c:spPr>
          <c:marker>
            <c:symbol val="none"/>
          </c:marke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1" i="0" u="none" strike="noStrike" kern="1200" baseline="0">
                    <a:solidFill>
                      <a:schemeClr val="lt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>
                      <a:solidFill>
                        <a:schemeClr val="accent1">
                          <a:lumMod val="60000"/>
                          <a:lumOff val="40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</c:v>
                </c:pt>
                <c:pt idx="1">
                  <c:v>2</c:v>
                </c:pt>
                <c:pt idx="2">
                  <c:v>1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D8E8-40BC-B7A8-7AE8C0DC131D}"/>
            </c:ext>
          </c:extLst>
        </c:ser>
        <c:dLbls>
          <c:dLblPos val="t"/>
          <c:showLegendKey val="0"/>
          <c:showVal val="1"/>
          <c:showCatName val="0"/>
          <c:showSerName val="0"/>
          <c:showPercent val="0"/>
          <c:showBubbleSize val="0"/>
        </c:dLbls>
        <c:dropLines>
          <c:spPr>
            <a:ln w="9525" cap="flat" cmpd="sng" algn="ctr">
              <a:gradFill>
                <a:gsLst>
                  <a:gs pos="0">
                    <a:schemeClr val="lt1"/>
                  </a:gs>
                  <a:gs pos="100000">
                    <a:schemeClr val="lt1">
                      <a:alpha val="0"/>
                    </a:schemeClr>
                  </a:gs>
                </a:gsLst>
                <a:lin ang="5400000" scaled="0"/>
              </a:gradFill>
              <a:round/>
            </a:ln>
            <a:effectLst/>
          </c:spPr>
        </c:dropLines>
        <c:smooth val="0"/>
        <c:axId val="1953302959"/>
        <c:axId val="1953303439"/>
      </c:lineChart>
      <c:catAx>
        <c:axId val="1953302959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noFill/>
          <a:ln w="12700" cap="flat" cmpd="sng" algn="ctr">
            <a:solidFill>
              <a:schemeClr val="lt1"/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spc="1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953303439"/>
        <c:crosses val="autoZero"/>
        <c:auto val="1"/>
        <c:lblAlgn val="ctr"/>
        <c:lblOffset val="100"/>
        <c:noMultiLvlLbl val="0"/>
      </c:catAx>
      <c:valAx>
        <c:axId val="1953303439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lt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953302959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>
            <a:solidFill>
              <a:schemeClr val="accent1">
                <a:lumMod val="60000"/>
                <a:lumOff val="40000"/>
              </a:schemeClr>
            </a:solidFill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ln>
                  <a:noFill/>
                </a:ln>
                <a:solidFill>
                  <a:schemeClr val="lt1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accent1"/>
    </a:solidFill>
    <a:ln w="9525" cap="flat" cmpd="sng" algn="ctr">
      <a:solidFill>
        <a:schemeClr val="accent1"/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/>
              <a:t>Under Compliance</a:t>
            </a:r>
          </a:p>
        </c:rich>
      </c:tx>
      <c:layout>
        <c:manualLayout>
          <c:xMode val="edge"/>
          <c:yMode val="edge"/>
          <c:x val="0.39396087598425195"/>
          <c:y val="1.4062499134934847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>
        <c:manualLayout>
          <c:layoutTarget val="inner"/>
          <c:xMode val="edge"/>
          <c:yMode val="edge"/>
          <c:x val="7.8433379956408242E-2"/>
          <c:y val="0.1032068406094095"/>
          <c:w val="0.87704217695291331"/>
          <c:h val="0.67344274892699629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LPC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Qtr-43</c:v>
                </c:pt>
                <c:pt idx="1">
                  <c:v>2nd Qtr-50</c:v>
                </c:pt>
                <c:pt idx="2">
                  <c:v>3rd Qtr-56</c:v>
                </c:pt>
                <c:pt idx="3">
                  <c:v>4th Qtr-66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22</c:v>
                </c:pt>
                <c:pt idx="1">
                  <c:v>25</c:v>
                </c:pt>
                <c:pt idx="2">
                  <c:v>29</c:v>
                </c:pt>
                <c:pt idx="3">
                  <c:v>32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780-4BF3-AA1A-987060AB93AB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SW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bg1">
                        <a:lumMod val="9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Qtr-43</c:v>
                </c:pt>
                <c:pt idx="1">
                  <c:v>2nd Qtr-50</c:v>
                </c:pt>
                <c:pt idx="2">
                  <c:v>3rd Qtr-56</c:v>
                </c:pt>
                <c:pt idx="3">
                  <c:v>4th Qtr-66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6</c:v>
                </c:pt>
                <c:pt idx="1">
                  <c:v>9</c:v>
                </c:pt>
                <c:pt idx="2">
                  <c:v>11</c:v>
                </c:pt>
                <c:pt idx="3">
                  <c:v>11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9780-4BF3-AA1A-987060AB93AB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MFT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Qtr-43</c:v>
                </c:pt>
                <c:pt idx="1">
                  <c:v>2nd Qtr-50</c:v>
                </c:pt>
                <c:pt idx="2">
                  <c:v>3rd Qtr-56</c:v>
                </c:pt>
                <c:pt idx="3">
                  <c:v>4th Qtr-66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7</c:v>
                </c:pt>
                <c:pt idx="1">
                  <c:v>8</c:v>
                </c:pt>
                <c:pt idx="2">
                  <c:v>6</c:v>
                </c:pt>
                <c:pt idx="3">
                  <c:v>10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9780-4BF3-AA1A-987060AB93AB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PSY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bg1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ctr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1st Qtr-43</c:v>
                </c:pt>
                <c:pt idx="1">
                  <c:v>2nd Qtr-50</c:v>
                </c:pt>
                <c:pt idx="2">
                  <c:v>3rd Qtr-56</c:v>
                </c:pt>
                <c:pt idx="3">
                  <c:v>4th Qtr-66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8</c:v>
                </c:pt>
                <c:pt idx="1">
                  <c:v>8</c:v>
                </c:pt>
                <c:pt idx="2">
                  <c:v>10</c:v>
                </c:pt>
                <c:pt idx="3">
                  <c:v>13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9780-4BF3-AA1A-987060AB93AB}"/>
            </c:ext>
          </c:extLst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148445232"/>
        <c:axId val="139664544"/>
      </c:barChart>
      <c:catAx>
        <c:axId val="14844523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39664544"/>
        <c:crosses val="autoZero"/>
        <c:auto val="1"/>
        <c:lblAlgn val="ctr"/>
        <c:lblOffset val="100"/>
        <c:noMultiLvlLbl val="0"/>
      </c:catAx>
      <c:valAx>
        <c:axId val="13966454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48445232"/>
        <c:crosses val="autoZero"/>
        <c:crossBetween val="between"/>
      </c:valAx>
      <c:dTable>
        <c:showHorzBorder val="1"/>
        <c:showVertBorder val="1"/>
        <c:showOutline val="1"/>
        <c:showKeys val="1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</c:dTable>
      <c:spPr>
        <a:noFill/>
        <a:ln>
          <a:noFill/>
        </a:ln>
        <a:effectLst/>
      </c:spPr>
    </c:plotArea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  <c:userShapes r:id="rId4"/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7">
  <cs:axisTitle>
    <cs:lnRef idx="0"/>
    <cs:fillRef idx="0"/>
    <cs:effectRef idx="0"/>
    <cs:fontRef idx="minor">
      <a:schemeClr val="tx2"/>
    </cs:fontRef>
    <cs:defRPr sz="1197" b="1" kern="1200"/>
  </cs:axisTitle>
  <cs:category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2"/>
    </cs:fontRef>
    <cs:defRPr sz="1197" kern="1200"/>
  </cs:dataLabel>
  <cs:dataLabelCallout>
    <cs:lnRef idx="0"/>
    <cs:fillRef idx="0"/>
    <cs:effectRef idx="0"/>
    <cs:fontRef idx="minor">
      <a:schemeClr val="dk2">
        <a:lumMod val="7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2"/>
    <cs:fontRef idx="minor">
      <a:schemeClr val="tx2"/>
    </cs:fontRef>
  </cs:dataPoint>
  <cs:dataPoint3D>
    <cs:lnRef idx="0"/>
    <cs:fillRef idx="3">
      <cs:styleClr val="auto"/>
    </cs:fillRef>
    <cs:effectRef idx="2"/>
    <cs:fontRef idx="minor">
      <a:schemeClr val="tx2"/>
    </cs:fontRef>
  </cs:dataPoint3D>
  <cs:dataPointLine>
    <cs:lnRef idx="0">
      <cs:styleClr val="auto"/>
    </cs:lnRef>
    <cs:fillRef idx="3"/>
    <cs:effectRef idx="2"/>
    <cs:fontRef idx="minor">
      <a:schemeClr val="tx2"/>
    </cs:fontRef>
    <cs:spPr>
      <a:ln w="31750" cap="rnd">
        <a:solidFill>
          <a:schemeClr val="phClr"/>
        </a:solidFill>
        <a:round/>
      </a:ln>
    </cs:spPr>
  </cs:dataPointLine>
  <cs:dataPointMarker>
    <cs:lnRef idx="0"/>
    <cs:fillRef idx="3">
      <cs:styleClr val="auto"/>
    </cs:fillRef>
    <cs:effectRef idx="2"/>
    <cs:fontRef idx="minor">
      <a:schemeClr val="tx2"/>
    </cs:fontRef>
    <cs:spPr>
      <a:ln w="12700">
        <a:solidFill>
          <a:schemeClr val="lt2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2"/>
    <cs:fontRef idx="minor">
      <a:schemeClr val="tx2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2"/>
    </cs:fontRef>
    <cs:spPr>
      <a:ln w="9525">
        <a:solidFill>
          <a:schemeClr val="tx2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2"/>
    </cs:fontRef>
    <cs:spPr>
      <a:ln w="9525">
        <a:solidFill>
          <a:schemeClr val="tx2">
            <a:lumMod val="75000"/>
            <a:lumOff val="25000"/>
          </a:schemeClr>
        </a:solidFill>
        <a:round/>
      </a:ln>
    </cs:spPr>
  </cs:errorBar>
  <cs:floor>
    <cs:lnRef idx="0"/>
    <cs:fillRef idx="0"/>
    <cs:effectRef idx="0"/>
    <cs:fontRef idx="minor">
      <a:schemeClr val="tx2"/>
    </cs:fontRef>
  </cs:floor>
  <cs:gridlineMajor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2"/>
    </cs:fontRef>
    <cs:spPr>
      <a:ln>
        <a:solidFill>
          <a:schemeClr val="tx2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2"/>
    </cs:fontRef>
    <cs:defRPr sz="1197" kern="1200"/>
  </cs:legend>
  <cs:plotArea>
    <cs:lnRef idx="0"/>
    <cs:fillRef idx="0"/>
    <cs:effectRef idx="0"/>
    <cs:fontRef idx="minor">
      <a:schemeClr val="tx2"/>
    </cs:fontRef>
  </cs:plotArea>
  <cs:plotArea3D>
    <cs:lnRef idx="0"/>
    <cs:fillRef idx="0"/>
    <cs:effectRef idx="0"/>
    <cs:fontRef idx="minor">
      <a:schemeClr val="tx2"/>
    </cs:fontRef>
  </cs:plotArea3D>
  <cs:series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tx2"/>
    </cs:fontRef>
    <cs:defRPr sz="2128" b="1" kern="1200"/>
  </cs:title>
  <cs:trendline>
    <cs:lnRef idx="0">
      <cs:styleClr val="auto"/>
    </cs:lnRef>
    <cs:fillRef idx="0"/>
    <cs:effectRef idx="0"/>
    <cs:fontRef idx="minor">
      <a:schemeClr val="tx2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2"/>
    </cs:fontRef>
    <cs:defRPr sz="1197" kern="1200"/>
  </cs:trendlineLabel>
  <cs:upBar>
    <cs:lnRef idx="0"/>
    <cs:fillRef idx="0"/>
    <cs:effectRef idx="0"/>
    <cs:fontRef idx="minor">
      <a:schemeClr val="tx2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2"/>
    </cs:fontRef>
    <cs:defRPr sz="1197" kern="1200"/>
  </cs:valueAxis>
  <cs:wall>
    <cs:lnRef idx="0"/>
    <cs:fillRef idx="0"/>
    <cs:effectRef idx="0"/>
    <cs:fontRef idx="minor">
      <a:schemeClr val="tx2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98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64" kern="1200" cap="all" spc="12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defRPr sz="1197" b="0" i="0" u="none" strike="noStrike" kern="1200" baseline="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>
        <a:solidFill>
          <a:schemeClr val="phClr"/>
        </a:solidFill>
        <a:round/>
      </a:ln>
    </cs:spPr>
  </cs:dataPointMarker>
  <cs:dataPointMarkerLayout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15000"/>
            <a:lumOff val="8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cap="all" spc="12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064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4.xml><?xml version="1.0" encoding="utf-8"?>
<cs:chartStyle xmlns:cs="http://schemas.microsoft.com/office/drawing/2012/chartStyle" xmlns:a="http://schemas.openxmlformats.org/drawingml/2006/main" id="298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64" kern="1200" cap="all" spc="120" normalizeH="0" baseline="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defRPr sz="1197" b="0" i="0" u="none" strike="noStrike" kern="1200" baseline="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>
        <a:solidFill>
          <a:schemeClr val="phClr"/>
        </a:solidFill>
        <a:round/>
      </a:ln>
    </cs:spPr>
  </cs:dataPointMarker>
  <cs:dataPointMarkerLayout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15000"/>
            <a:lumOff val="8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cap="all" spc="12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064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5.xml><?xml version="1.0" encoding="utf-8"?>
<cs:chartStyle xmlns:cs="http://schemas.microsoft.com/office/drawing/2012/chartStyle" xmlns:a="http://schemas.openxmlformats.org/drawingml/2006/main" id="228">
  <cs:axisTitle>
    <cs:lnRef idx="0"/>
    <cs:fillRef idx="0"/>
    <cs:effectRef idx="0"/>
    <cs:fontRef idx="minor">
      <a:schemeClr val="dk1">
        <a:lumMod val="75000"/>
        <a:lumOff val="2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75000"/>
        <a:lumOff val="25000"/>
      </a:schemeClr>
    </cs:fontRef>
    <cs:spPr>
      <a:ln w="190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 cap="all" baseline="0"/>
  </cs:categoryAxis>
  <cs:chartArea>
    <cs:lnRef idx="0"/>
    <cs:fillRef idx="0"/>
    <cs:effectRef idx="0"/>
    <cs:fontRef idx="minor">
      <a:schemeClr val="dk1"/>
    </cs:fontRef>
    <cs:spPr>
      <a:gradFill flip="none" rotWithShape="1">
        <a:gsLst>
          <a:gs pos="0">
            <a:schemeClr val="lt1"/>
          </a:gs>
          <a:gs pos="39000">
            <a:schemeClr val="lt1"/>
          </a:gs>
          <a:gs pos="100000">
            <a:schemeClr val="lt1">
              <a:lumMod val="75000"/>
            </a:schemeClr>
          </a:gs>
        </a:gsLst>
        <a:path path="circle">
          <a:fillToRect l="50000" t="-80000" r="50000" b="180000"/>
        </a:path>
        <a:tileRect/>
      </a:gradFill>
      <a:ln w="9525" cap="flat" cmpd="sng" algn="ctr">
        <a:solidFill>
          <a:schemeClr val="dk1">
            <a:lumMod val="25000"/>
            <a:lumOff val="75000"/>
          </a:schemeClr>
        </a:solidFill>
        <a:round/>
      </a:ln>
    </cs:spPr>
    <cs:defRPr sz="1197" kern="1200"/>
  </cs:chartArea>
  <cs:dataLabel>
    <cs:lnRef idx="0"/>
    <cs:fillRef idx="0">
      <cs:styleClr val="auto"/>
    </cs:fillRef>
    <cs:effectRef idx="0"/>
    <cs:fontRef idx="minor">
      <a:schemeClr val="lt1"/>
    </cs:fontRef>
    <cs:defRPr sz="1197" b="1" i="0" u="none" strike="noStrike" kern="1200" baseline="0"/>
  </cs:dataLabel>
  <cs:dataLabelCallout>
    <cs:lnRef idx="0"/>
    <cs:fillRef idx="0"/>
    <cs:effectRef idx="0"/>
    <cs:fontRef idx="minor">
      <a:schemeClr val="lt1"/>
    </cs:fontRef>
    <cs:spPr>
      <a:solidFill>
        <a:schemeClr val="dk1">
          <a:lumMod val="65000"/>
          <a:lumOff val="35000"/>
          <a:alpha val="75000"/>
        </a:schemeClr>
      </a:solidFill>
    </cs:spPr>
    <cs:defRPr sz="1197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lt1">
            <a:alpha val="50000"/>
          </a:schemeClr>
        </a:solidFill>
        <a:round/>
      </a:ln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>
          <a:alpha val="85000"/>
        </a:schemeClr>
      </a:solidFill>
      <a:ln w="9525" cap="flat" cmpd="sng" algn="ctr">
        <a:solidFill>
          <a:schemeClr val="lt1">
            <a:alpha val="50000"/>
          </a:schemeClr>
        </a:solidFill>
        <a:round/>
      </a:ln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31750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17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75000"/>
        <a:lumOff val="25000"/>
      </a:schemeClr>
    </cs:fontRef>
    <cs:spPr>
      <a:ln w="9525">
        <a:solidFill>
          <a:schemeClr val="dk1">
            <a:lumMod val="35000"/>
            <a:lumOff val="6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50000"/>
          <a:lumOff val="50000"/>
        </a:schemeClr>
      </a:solidFill>
      <a:ln w="9525">
        <a:solidFill>
          <a:schemeClr val="dk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  <a:round/>
      </a:ln>
    </cs:spPr>
  </cs:gridlineMajor>
  <cs:gridlineMinor>
    <cs:lnRef idx="0"/>
    <cs:fillRef idx="0"/>
    <cs:effectRef idx="0"/>
    <cs:fontRef idx="minor">
      <a:schemeClr val="dk1"/>
    </cs:fontRef>
    <cs:spPr>
      <a:ln>
        <a:gradFill>
          <a:gsLst>
            <a:gs pos="100000">
              <a:schemeClr val="dk1">
                <a:lumMod val="95000"/>
                <a:lumOff val="5000"/>
                <a:alpha val="42000"/>
              </a:schemeClr>
            </a:gs>
            <a:gs pos="0">
              <a:schemeClr val="lt1">
                <a:lumMod val="75000"/>
                <a:alpha val="36000"/>
              </a:schemeClr>
            </a:gs>
          </a:gsLst>
          <a:lin ang="5400000" scaled="0"/>
        </a:gra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35000"/>
            <a:lumOff val="65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</a:ln>
    </cs:spPr>
  </cs:leaderLine>
  <cs:legend>
    <cs:lnRef idx="0"/>
    <cs:fillRef idx="0"/>
    <cs:effectRef idx="0"/>
    <cs:fontRef idx="minor">
      <a:schemeClr val="dk1">
        <a:lumMod val="75000"/>
        <a:lumOff val="25000"/>
      </a:schemeClr>
    </cs:fontRef>
    <cs:spPr>
      <a:solidFill>
        <a:schemeClr val="lt1">
          <a:lumMod val="95000"/>
          <a:alpha val="39000"/>
        </a:schemeClr>
      </a:solidFill>
    </cs:spPr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75000"/>
        <a:lumOff val="25000"/>
      </a:schemeClr>
    </cs:fontRef>
    <cs:spPr>
      <a:ln w="31750" cap="flat" cmpd="sng" algn="ctr">
        <a:solidFill>
          <a:schemeClr val="dk1">
            <a:lumMod val="75000"/>
            <a:lumOff val="2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dk1">
            <a:lumMod val="50000"/>
            <a:lumOff val="50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75000"/>
        <a:lumOff val="25000"/>
      </a:schemeClr>
    </cs:fontRef>
    <cs:defRPr sz="2200" b="1" kern="120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dk1">
            <a:lumMod val="65000"/>
            <a:lumOff val="35000"/>
          </a:schemeClr>
        </a:solidFill>
      </a:ln>
    </cs:spPr>
  </cs:upBar>
  <cs:valueAxis>
    <cs:lnRef idx="0"/>
    <cs:fillRef idx="0"/>
    <cs:effectRef idx="0"/>
    <cs:fontRef idx="minor">
      <a:schemeClr val="dk1">
        <a:lumMod val="75000"/>
        <a:lumOff val="25000"/>
      </a:schemeClr>
    </cs:fontRef>
    <cs:spPr>
      <a:ln>
        <a:noFill/>
      </a:ln>
    </cs:spPr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6.xml><?xml version="1.0" encoding="utf-8"?>
<cs:chartStyle xmlns:cs="http://schemas.microsoft.com/office/drawing/2012/chartStyle" xmlns:a="http://schemas.openxmlformats.org/drawingml/2006/main" id="229">
  <cs:axisTitle>
    <cs:lnRef idx="0"/>
    <cs:fillRef idx="0"/>
    <cs:effectRef idx="0"/>
    <cs:fontRef idx="minor">
      <a:schemeClr val="lt1"/>
    </cs:fontRef>
    <cs:defRPr sz="1197" b="1" kern="1200"/>
  </cs:axisTitle>
  <cs:categoryAxis>
    <cs:lnRef idx="0">
      <cs:styleClr val="0"/>
    </cs:lnRef>
    <cs:fillRef idx="0"/>
    <cs:effectRef idx="0"/>
    <cs:fontRef idx="minor">
      <a:schemeClr val="lt1"/>
    </cs:fontRef>
    <cs:spPr>
      <a:ln w="12700" cap="flat" cmpd="sng" algn="ctr">
        <a:solidFill>
          <a:schemeClr val="lt1"/>
        </a:solidFill>
        <a:round/>
      </a:ln>
    </cs:spPr>
    <cs:defRPr sz="1197" kern="1200" spc="100" baseline="0"/>
  </cs:categoryAxis>
  <cs:chartArea>
    <cs:lnRef idx="0">
      <cs:styleClr val="0"/>
    </cs:lnRef>
    <cs:fillRef idx="0">
      <cs:styleClr val="0"/>
    </cs:fillRef>
    <cs:effectRef idx="0"/>
    <cs:fontRef idx="minor">
      <a:schemeClr val="dk1"/>
    </cs:fontRef>
    <cs:spPr>
      <a:solidFill>
        <a:schemeClr val="phClr"/>
      </a:solidFill>
      <a:ln w="9525" cap="flat" cmpd="sng" algn="ctr">
        <a:solidFill>
          <a:schemeClr val="phClr"/>
        </a:solidFill>
        <a:round/>
      </a:ln>
    </cs:spPr>
    <cs:defRPr sz="1330" kern="1200"/>
  </cs:chartArea>
  <cs:dataLabel>
    <cs:lnRef idx="0"/>
    <cs:fillRef idx="0"/>
    <cs:effectRef idx="0"/>
    <cs:fontRef idx="minor">
      <a:schemeClr val="lt1"/>
    </cs:fontRef>
    <cs:defRPr sz="1197" b="1" kern="1200"/>
  </cs:dataLabel>
  <cs:dataLabelCallout>
    <cs:lnRef idx="0">
      <cs:styleClr val="auto"/>
    </cs:lnRef>
    <cs:fillRef idx="0"/>
    <cs:effectRef idx="0"/>
    <cs:fontRef idx="minor">
      <cs:styleClr val="auto"/>
    </cs:fontRef>
    <cs:spPr>
      <a:solidFill>
        <a:schemeClr val="lt1"/>
      </a:solidFill>
      <a:ln>
        <a:solidFill>
          <a:schemeClr val="phClr"/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pattFill prst="ltUpDiag">
        <a:fgClr>
          <a:schemeClr val="phClr"/>
        </a:fgClr>
        <a:bgClr>
          <a:schemeClr val="lt1"/>
        </a:bgClr>
      </a:patt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pattFill prst="ltUpDiag">
        <a:fgClr>
          <a:schemeClr val="phClr"/>
        </a:fgClr>
        <a:bgClr>
          <a:schemeClr val="lt1"/>
        </a:bgClr>
      </a:pattFill>
    </cs:spPr>
  </cs:dataPoint3D>
  <cs:dataPointLine>
    <cs:lnRef idx="0">
      <cs:styleClr val="auto"/>
    </cs:lnRef>
    <cs:fillRef idx="0"/>
    <cs:effectRef idx="0">
      <cs:styleClr val="auto"/>
    </cs:effectRef>
    <cs:fontRef idx="minor">
      <a:schemeClr val="dk1"/>
    </cs:fontRef>
    <cs:spPr>
      <a:ln w="34925" cap="rnd">
        <a:solidFill>
          <a:schemeClr val="lt1"/>
        </a:solidFill>
        <a:round/>
      </a:ln>
      <a:effectLst>
        <a:outerShdw dist="25400" dir="2700000" algn="tl" rotWithShape="0">
          <a:schemeClr val="phClr"/>
        </a:outerShdw>
      </a:effectLst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22225">
        <a:solidFill>
          <a:schemeClr val="lt1"/>
        </a:solidFill>
        <a:round/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>
      <cs:styleClr val="0"/>
    </cs:lnRef>
    <cs:fillRef idx="0"/>
    <cs:effectRef idx="0"/>
    <cs:fontRef idx="minor">
      <a:schemeClr val="lt1"/>
    </cs:fontRef>
    <cs:spPr>
      <a:ln w="9525">
        <a:solidFill>
          <a:schemeClr val="phClr">
            <a:lumMod val="60000"/>
            <a:lumOff val="40000"/>
          </a:schemeClr>
        </a:solidFill>
      </a:ln>
    </cs:spPr>
    <cs:defRPr sz="1197" kern="1200"/>
  </cs:dataTable>
  <cs:downBar>
    <cs:lnRef idx="0">
      <cs:styleClr val="0"/>
    </cs:lnRef>
    <cs:fillRef idx="0"/>
    <cs:effectRef idx="0"/>
    <cs:fontRef idx="minor">
      <a:schemeClr val="dk1"/>
    </cs:fontRef>
    <cs:spPr>
      <a:solidFill>
        <a:schemeClr val="dk1">
          <a:lumMod val="35000"/>
          <a:lumOff val="65000"/>
        </a:schemeClr>
      </a:solidFill>
      <a:ln w="9525">
        <a:solidFill>
          <a:schemeClr val="phClr">
            <a:lumMod val="60000"/>
            <a:lumOff val="4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gradFill>
          <a:gsLst>
            <a:gs pos="0">
              <a:schemeClr val="lt1"/>
            </a:gs>
            <a:gs pos="100000">
              <a:schemeClr val="lt1">
                <a:alpha val="0"/>
              </a:schemeClr>
            </a:gs>
          </a:gsLst>
          <a:lin ang="5400000" scaled="0"/>
        </a:gradFill>
        <a:round/>
      </a:ln>
    </cs:spPr>
  </cs:dropLine>
  <cs:errorBar>
    <cs:lnRef idx="0">
      <cs:styleClr val="0"/>
    </cs:lnRef>
    <cs:fillRef idx="0"/>
    <cs:effectRef idx="0"/>
    <cs:fontRef idx="minor">
      <a:schemeClr val="dk1"/>
    </cs:fontRef>
    <cs:spPr>
      <a:ln w="9525">
        <a:solidFill>
          <a:schemeClr val="phClr">
            <a:lumMod val="60000"/>
            <a:lumOff val="40000"/>
          </a:schemeClr>
        </a:solidFill>
        <a:round/>
      </a:ln>
      <a:effectLst>
        <a:glow rad="25400">
          <a:schemeClr val="lt1"/>
        </a:glow>
      </a:effectLst>
    </cs:spPr>
  </cs:errorBar>
  <cs:floor>
    <cs:lnRef idx="0"/>
    <cs:fillRef idx="0"/>
    <cs:effectRef idx="0"/>
    <cs:fontRef idx="minor">
      <a:schemeClr val="dk1"/>
    </cs:fontRef>
  </cs:floor>
  <cs:gridlineMajor>
    <cs:lnRef idx="0">
      <cs:styleClr val="0"/>
    </cs:lnRef>
    <cs:fillRef idx="0"/>
    <cs:effectRef idx="0"/>
    <cs:fontRef idx="minor">
      <a:schemeClr val="dk1"/>
    </cs:fontRef>
    <cs:spPr>
      <a:ln w="9525" cap="flat" cmpd="sng" algn="ctr">
        <a:solidFill>
          <a:schemeClr val="lt1">
            <a:alpha val="25000"/>
          </a:schemeClr>
        </a:solidFill>
        <a:round/>
      </a:ln>
    </cs:spPr>
  </cs:gridlineMajor>
  <cs:gridlineMinor>
    <cs:lnRef idx="0">
      <cs:styleClr val="0"/>
    </cs:lnRef>
    <cs:fillRef idx="0"/>
    <cs:effectRef idx="0"/>
    <cs:fontRef idx="minor">
      <a:schemeClr val="dk1"/>
    </cs:fontRef>
    <cs:spPr>
      <a:ln>
        <a:solidFill>
          <a:schemeClr val="lt1">
            <a:alpha val="10000"/>
          </a:schemeClr>
        </a:solidFill>
      </a:ln>
    </cs:spPr>
  </cs:gridlineMinor>
  <cs:hiLoLine>
    <cs:lnRef idx="0">
      <cs:styleClr val="0"/>
    </cs:lnRef>
    <cs:fillRef idx="0"/>
    <cs:effectRef idx="0"/>
    <cs:fontRef idx="minor">
      <a:schemeClr val="dk1"/>
    </cs:fontRef>
    <cs:spPr>
      <a:ln w="9525">
        <a:solidFill>
          <a:schemeClr val="phClr">
            <a:lumMod val="60000"/>
            <a:lumOff val="40000"/>
          </a:schemeClr>
        </a:solidFill>
        <a:prstDash val="dash"/>
      </a:ln>
    </cs:spPr>
  </cs:hiLoLine>
  <cs:leaderLine>
    <cs:lnRef idx="0">
      <cs:styleClr val="0"/>
    </cs:lnRef>
    <cs:fillRef idx="0"/>
    <cs:effectRef idx="0"/>
    <cs:fontRef idx="minor">
      <a:schemeClr val="dk1"/>
    </cs:fontRef>
    <cs:spPr>
      <a:ln w="9525">
        <a:solidFill>
          <a:schemeClr val="phClr">
            <a:lumMod val="60000"/>
            <a:lumOff val="40000"/>
          </a:schemeClr>
        </a:solidFill>
      </a:ln>
    </cs:spPr>
  </cs:leaderLine>
  <cs:legend>
    <cs:lnRef idx="0"/>
    <cs:fillRef idx="0"/>
    <cs:effectRef idx="0"/>
    <cs:fontRef idx="minor">
      <a:schemeClr val="lt1"/>
    </cs:fontRef>
    <cs:defRPr sz="1197" kern="1200"/>
  </cs:legend>
  <cs:plotArea>
    <cs:lnRef idx="0"/>
    <cs:fillRef idx="0"/>
    <cs:effectRef idx="0"/>
    <cs:fontRef idx="minor">
      <a:schemeClr val="dk1"/>
    </cs:fontRef>
  </cs:plotArea>
  <cs:plotArea3D>
    <cs:lnRef idx="0"/>
    <cs:fillRef idx="0"/>
    <cs:effectRef idx="0"/>
    <cs:fontRef idx="minor">
      <a:schemeClr val="dk1"/>
    </cs:fontRef>
  </cs:plotArea3D>
  <cs:seriesAxis>
    <cs:lnRef idx="0">
      <cs:styleClr val="0"/>
    </cs:lnRef>
    <cs:fillRef idx="0"/>
    <cs:effectRef idx="0"/>
    <cs:fontRef idx="minor">
      <a:schemeClr val="lt1"/>
    </cs:fontRef>
    <cs:spPr>
      <a:ln w="3175" cap="flat" cmpd="sng" algn="ctr">
        <a:solidFill>
          <a:schemeClr val="phClr">
            <a:lumMod val="60000"/>
            <a:lumOff val="40000"/>
          </a:schemeClr>
        </a:solidFill>
        <a:round/>
      </a:ln>
    </cs:spPr>
    <cs:defRPr sz="1197" kern="1200"/>
  </cs:seriesAxis>
  <cs:seriesLine>
    <cs:lnRef idx="0">
      <cs:styleClr val="0"/>
    </cs:lnRef>
    <cs:fillRef idx="0"/>
    <cs:effectRef idx="0"/>
    <cs:fontRef idx="minor">
      <a:schemeClr val="dk1"/>
    </cs:fontRef>
    <cs:spPr>
      <a:ln w="9525">
        <a:solidFill>
          <a:schemeClr val="phClr">
            <a:lumMod val="60000"/>
            <a:lumOff val="40000"/>
            <a:tint val="50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lt1"/>
    </cs:fontRef>
    <cs:defRPr sz="1995" b="1" kern="1200" cap="all" spc="100" normalizeH="0" baseline="0"/>
  </cs:title>
  <cs:trendline>
    <cs:lnRef idx="0"/>
    <cs:fillRef idx="0"/>
    <cs:effectRef idx="0"/>
    <cs:fontRef idx="minor">
      <a:schemeClr val="dk1"/>
    </cs:fontRef>
    <cs:spPr>
      <a:ln w="28575" cap="rnd">
        <a:solidFill>
          <a:schemeClr val="lt1">
            <a:alpha val="50000"/>
          </a:schemeClr>
        </a:solidFill>
        <a:round/>
      </a:ln>
    </cs:spPr>
  </cs:trendline>
  <cs:trendlineLabel>
    <cs:lnRef idx="0"/>
    <cs:fillRef idx="0"/>
    <cs:effectRef idx="0"/>
    <cs:fontRef idx="minor">
      <a:schemeClr val="lt1"/>
    </cs:fontRef>
    <cs:defRPr sz="1197" kern="1200"/>
  </cs:trendlineLabel>
  <cs:upBar>
    <cs:lnRef idx="0">
      <cs:styleClr val="0"/>
    </cs:lnRef>
    <cs:fillRef idx="0"/>
    <cs:effectRef idx="0"/>
    <cs:fontRef idx="minor">
      <a:schemeClr val="dk1"/>
    </cs:fontRef>
    <cs:spPr>
      <a:solidFill>
        <a:schemeClr val="lt1">
          <a:lumMod val="95000"/>
        </a:schemeClr>
      </a:solidFill>
      <a:ln w="9525">
        <a:solidFill>
          <a:schemeClr val="phClr">
            <a:lumMod val="60000"/>
            <a:lumOff val="40000"/>
          </a:schemeClr>
        </a:solidFill>
      </a:ln>
    </cs:spPr>
  </cs:upBar>
  <cs:valueAxis>
    <cs:lnRef idx="0"/>
    <cs:fillRef idx="0"/>
    <cs:effectRef idx="0"/>
    <cs:fontRef idx="minor">
      <a:schemeClr val="lt1"/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7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0.23523</cdr:x>
      <cdr:y>0.40582</cdr:y>
    </cdr:from>
    <cdr:to>
      <cdr:x>0.26818</cdr:x>
      <cdr:y>0.5848</cdr:y>
    </cdr:to>
    <cdr:sp macro="" textlink="">
      <cdr:nvSpPr>
        <cdr:cNvPr id="2" name="TextBox 1">
          <a:extLst xmlns:a="http://schemas.openxmlformats.org/drawingml/2006/main">
            <a:ext uri="{FF2B5EF4-FFF2-40B4-BE49-F238E27FC236}">
              <a16:creationId xmlns:a16="http://schemas.microsoft.com/office/drawing/2014/main" id="{3D564D7F-8DF4-0FA7-E2C5-811CD620F14F}"/>
            </a:ext>
          </a:extLst>
        </cdr:cNvPr>
        <cdr:cNvSpPr txBox="1"/>
      </cdr:nvSpPr>
      <cdr:spPr>
        <a:xfrm xmlns:a="http://schemas.openxmlformats.org/drawingml/2006/main">
          <a:off x="1911927" y="2199025"/>
          <a:ext cx="267855" cy="969818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endParaRPr lang="en-US" sz="1100" dirty="0"/>
        </a:p>
      </cdr:txBody>
    </cdr:sp>
  </cdr:relSizeAnchor>
  <cdr:relSizeAnchor xmlns:cdr="http://schemas.openxmlformats.org/drawingml/2006/chartDrawing">
    <cdr:from>
      <cdr:x>0.29113</cdr:x>
      <cdr:y>0.40213</cdr:y>
    </cdr:from>
    <cdr:to>
      <cdr:x>0.40363</cdr:x>
      <cdr:y>0.57088</cdr:y>
    </cdr:to>
    <cdr:sp macro="" textlink="">
      <cdr:nvSpPr>
        <cdr:cNvPr id="3" name="TextBox 2">
          <a:extLst xmlns:a="http://schemas.openxmlformats.org/drawingml/2006/main">
            <a:ext uri="{FF2B5EF4-FFF2-40B4-BE49-F238E27FC236}">
              <a16:creationId xmlns:a16="http://schemas.microsoft.com/office/drawing/2014/main" id="{130E0FD7-15F4-9AAD-68B0-FAAEDA4D08A0}"/>
            </a:ext>
          </a:extLst>
        </cdr:cNvPr>
        <cdr:cNvSpPr txBox="1"/>
      </cdr:nvSpPr>
      <cdr:spPr>
        <a:xfrm xmlns:a="http://schemas.openxmlformats.org/drawingml/2006/main">
          <a:off x="2366264" y="2178982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endParaRPr lang="en-US" sz="1100" dirty="0"/>
        </a:p>
      </cdr:txBody>
    </cdr:sp>
  </cdr:relSizeAnchor>
  <cdr:relSizeAnchor xmlns:cdr="http://schemas.openxmlformats.org/drawingml/2006/chartDrawing">
    <cdr:from>
      <cdr:x>0.65816</cdr:x>
      <cdr:y>0.39443</cdr:y>
    </cdr:from>
    <cdr:to>
      <cdr:x>0.77366</cdr:x>
      <cdr:y>0.43831</cdr:y>
    </cdr:to>
    <cdr:sp macro="" textlink="">
      <cdr:nvSpPr>
        <cdr:cNvPr id="4" name="TextBox 3">
          <a:extLst xmlns:a="http://schemas.openxmlformats.org/drawingml/2006/main">
            <a:ext uri="{FF2B5EF4-FFF2-40B4-BE49-F238E27FC236}">
              <a16:creationId xmlns:a16="http://schemas.microsoft.com/office/drawing/2014/main" id="{8A4B518B-99EE-187F-D77D-219F5986AEC2}"/>
            </a:ext>
          </a:extLst>
        </cdr:cNvPr>
        <cdr:cNvSpPr txBox="1"/>
      </cdr:nvSpPr>
      <cdr:spPr>
        <a:xfrm xmlns:a="http://schemas.openxmlformats.org/drawingml/2006/main">
          <a:off x="5819704" y="2137265"/>
          <a:ext cx="1021290" cy="23777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endParaRPr lang="en-US" sz="1050" b="1" dirty="0"/>
        </a:p>
      </cdr:txBody>
    </cdr:sp>
  </cdr:relSizeAnchor>
  <cdr:relSizeAnchor xmlns:cdr="http://schemas.openxmlformats.org/drawingml/2006/chartDrawing">
    <cdr:from>
      <cdr:x>0.22522</cdr:x>
      <cdr:y>0.56528</cdr:y>
    </cdr:from>
    <cdr:to>
      <cdr:x>0.38264</cdr:x>
      <cdr:y>0.61422</cdr:y>
    </cdr:to>
    <cdr:sp macro="" textlink="">
      <cdr:nvSpPr>
        <cdr:cNvPr id="5" name="TextBox 4">
          <a:extLst xmlns:a="http://schemas.openxmlformats.org/drawingml/2006/main">
            <a:ext uri="{FF2B5EF4-FFF2-40B4-BE49-F238E27FC236}">
              <a16:creationId xmlns:a16="http://schemas.microsoft.com/office/drawing/2014/main" id="{B25DB018-817F-0082-6E41-9C67434F7388}"/>
            </a:ext>
          </a:extLst>
        </cdr:cNvPr>
        <cdr:cNvSpPr txBox="1"/>
      </cdr:nvSpPr>
      <cdr:spPr>
        <a:xfrm xmlns:a="http://schemas.openxmlformats.org/drawingml/2006/main">
          <a:off x="1830594" y="3063060"/>
          <a:ext cx="1279518" cy="265216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endParaRPr lang="en-US" sz="1050" b="1" dirty="0"/>
        </a:p>
      </cdr:txBody>
    </cdr:sp>
  </cdr:relSizeAnchor>
  <cdr:relSizeAnchor xmlns:cdr="http://schemas.openxmlformats.org/drawingml/2006/chartDrawing">
    <cdr:from>
      <cdr:x>0.22522</cdr:x>
      <cdr:y>0.42012</cdr:y>
    </cdr:from>
    <cdr:to>
      <cdr:x>0.36736</cdr:x>
      <cdr:y>0.4684</cdr:y>
    </cdr:to>
    <cdr:sp macro="" textlink="">
      <cdr:nvSpPr>
        <cdr:cNvPr id="7" name="TextBox 6">
          <a:extLst xmlns:a="http://schemas.openxmlformats.org/drawingml/2006/main">
            <a:ext uri="{FF2B5EF4-FFF2-40B4-BE49-F238E27FC236}">
              <a16:creationId xmlns:a16="http://schemas.microsoft.com/office/drawing/2014/main" id="{72E87059-B7A5-362A-D72C-B55DF67C2620}"/>
            </a:ext>
          </a:extLst>
        </cdr:cNvPr>
        <cdr:cNvSpPr txBox="1"/>
      </cdr:nvSpPr>
      <cdr:spPr>
        <a:xfrm xmlns:a="http://schemas.openxmlformats.org/drawingml/2006/main">
          <a:off x="1830594" y="2276482"/>
          <a:ext cx="1155277" cy="26161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endParaRPr lang="en-US" sz="1050" b="1" dirty="0"/>
        </a:p>
      </cdr:txBody>
    </cdr:sp>
  </cdr:relSizeAnchor>
  <cdr:relSizeAnchor xmlns:cdr="http://schemas.openxmlformats.org/drawingml/2006/chartDrawing">
    <cdr:from>
      <cdr:x>0.59375</cdr:x>
      <cdr:y>0.19827</cdr:y>
    </cdr:from>
    <cdr:to>
      <cdr:x>0.70625</cdr:x>
      <cdr:y>0.36702</cdr:y>
    </cdr:to>
    <cdr:sp macro="" textlink="">
      <cdr:nvSpPr>
        <cdr:cNvPr id="8" name="TextBox 7">
          <a:extLst xmlns:a="http://schemas.openxmlformats.org/drawingml/2006/main">
            <a:ext uri="{FF2B5EF4-FFF2-40B4-BE49-F238E27FC236}">
              <a16:creationId xmlns:a16="http://schemas.microsoft.com/office/drawing/2014/main" id="{6E18786A-B88E-E83E-79D7-D8A381E97A54}"/>
            </a:ext>
          </a:extLst>
        </cdr:cNvPr>
        <cdr:cNvSpPr txBox="1"/>
      </cdr:nvSpPr>
      <cdr:spPr>
        <a:xfrm xmlns:a="http://schemas.openxmlformats.org/drawingml/2006/main">
          <a:off x="4826000" y="1074344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100" dirty="0"/>
            <a:t> </a:t>
          </a:r>
        </a:p>
      </cdr:txBody>
    </cdr:sp>
  </cdr:relSizeAnchor>
  <cdr:relSizeAnchor xmlns:cdr="http://schemas.openxmlformats.org/drawingml/2006/chartDrawing">
    <cdr:from>
      <cdr:x>0.22784</cdr:x>
      <cdr:y>0.61322</cdr:y>
    </cdr:from>
    <cdr:to>
      <cdr:x>0.34235</cdr:x>
      <cdr:y>0.66008</cdr:y>
    </cdr:to>
    <cdr:sp macro="" textlink="">
      <cdr:nvSpPr>
        <cdr:cNvPr id="10" name="TextBox 9">
          <a:extLst xmlns:a="http://schemas.openxmlformats.org/drawingml/2006/main">
            <a:ext uri="{FF2B5EF4-FFF2-40B4-BE49-F238E27FC236}">
              <a16:creationId xmlns:a16="http://schemas.microsoft.com/office/drawing/2014/main" id="{D9BD2342-1AEC-1193-222B-37E067666E44}"/>
            </a:ext>
          </a:extLst>
        </cdr:cNvPr>
        <cdr:cNvSpPr txBox="1"/>
      </cdr:nvSpPr>
      <cdr:spPr>
        <a:xfrm xmlns:a="http://schemas.openxmlformats.org/drawingml/2006/main">
          <a:off x="2258888" y="3317977"/>
          <a:ext cx="1135282" cy="253548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b="1" kern="1200" dirty="0"/>
            <a:t>1-Non Compliant</a:t>
          </a:r>
          <a:endParaRPr lang="en-US" sz="1100" b="1" kern="1200" dirty="0"/>
        </a:p>
      </cdr:txBody>
    </cdr:sp>
  </cdr:relSizeAnchor>
  <cdr:relSizeAnchor xmlns:cdr="http://schemas.openxmlformats.org/drawingml/2006/chartDrawing">
    <cdr:from>
      <cdr:x>0.88883</cdr:x>
      <cdr:y>0.42606</cdr:y>
    </cdr:from>
    <cdr:to>
      <cdr:x>0.99224</cdr:x>
      <cdr:y>0.59481</cdr:y>
    </cdr:to>
    <cdr:sp macro="" textlink="">
      <cdr:nvSpPr>
        <cdr:cNvPr id="11" name="TextBox 10">
          <a:extLst xmlns:a="http://schemas.openxmlformats.org/drawingml/2006/main">
            <a:ext uri="{FF2B5EF4-FFF2-40B4-BE49-F238E27FC236}">
              <a16:creationId xmlns:a16="http://schemas.microsoft.com/office/drawing/2014/main" id="{EF171752-1751-9E62-67B5-8F0913EDC7F5}"/>
            </a:ext>
          </a:extLst>
        </cdr:cNvPr>
        <cdr:cNvSpPr txBox="1"/>
      </cdr:nvSpPr>
      <cdr:spPr>
        <a:xfrm xmlns:a="http://schemas.openxmlformats.org/drawingml/2006/main">
          <a:off x="7859319" y="2308669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endParaRPr lang="en-US" sz="1100" kern="1200" dirty="0"/>
        </a:p>
      </cdr:txBody>
    </cdr:sp>
  </cdr:relSizeAnchor>
  <cdr:relSizeAnchor xmlns:cdr="http://schemas.openxmlformats.org/drawingml/2006/chartDrawing">
    <cdr:from>
      <cdr:x>0.44497</cdr:x>
      <cdr:y>0.46014</cdr:y>
    </cdr:from>
    <cdr:to>
      <cdr:x>0.55503</cdr:x>
      <cdr:y>0.51276</cdr:y>
    </cdr:to>
    <cdr:sp macro="" textlink="">
      <cdr:nvSpPr>
        <cdr:cNvPr id="12" name="TextBox 11">
          <a:extLst xmlns:a="http://schemas.openxmlformats.org/drawingml/2006/main">
            <a:ext uri="{FF2B5EF4-FFF2-40B4-BE49-F238E27FC236}">
              <a16:creationId xmlns:a16="http://schemas.microsoft.com/office/drawing/2014/main" id="{C72E5D3F-ABCB-8E39-FB1F-02DDD46E2BAF}"/>
            </a:ext>
          </a:extLst>
        </cdr:cNvPr>
        <cdr:cNvSpPr txBox="1"/>
      </cdr:nvSpPr>
      <cdr:spPr>
        <a:xfrm xmlns:a="http://schemas.openxmlformats.org/drawingml/2006/main">
          <a:off x="4411548" y="2489695"/>
          <a:ext cx="1091163" cy="284713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b="1" kern="1200" dirty="0"/>
            <a:t>1 Non-Compliant</a:t>
          </a:r>
          <a:endParaRPr lang="en-US" sz="1100" b="1" kern="1200" dirty="0"/>
        </a:p>
      </cdr:txBody>
    </cdr:sp>
  </cdr:relSizeAnchor>
  <cdr:relSizeAnchor xmlns:cdr="http://schemas.openxmlformats.org/drawingml/2006/chartDrawing">
    <cdr:from>
      <cdr:x>0.88349</cdr:x>
      <cdr:y>0.28721</cdr:y>
    </cdr:from>
    <cdr:to>
      <cdr:x>0.9834</cdr:x>
      <cdr:y>0.35081</cdr:y>
    </cdr:to>
    <cdr:sp macro="" textlink="">
      <cdr:nvSpPr>
        <cdr:cNvPr id="14" name="TextBox 13">
          <a:extLst xmlns:a="http://schemas.openxmlformats.org/drawingml/2006/main">
            <a:ext uri="{FF2B5EF4-FFF2-40B4-BE49-F238E27FC236}">
              <a16:creationId xmlns:a16="http://schemas.microsoft.com/office/drawing/2014/main" id="{DAC5CBAD-23B3-A811-B8FC-225EAE3C5CF7}"/>
            </a:ext>
          </a:extLst>
        </cdr:cNvPr>
        <cdr:cNvSpPr txBox="1"/>
      </cdr:nvSpPr>
      <cdr:spPr>
        <a:xfrm xmlns:a="http://schemas.openxmlformats.org/drawingml/2006/main">
          <a:off x="8759168" y="1554036"/>
          <a:ext cx="990501" cy="344124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b="1" kern="1200" dirty="0"/>
            <a:t>1 Non-Compliant</a:t>
          </a:r>
          <a:endParaRPr lang="en-US" sz="1100" b="1" kern="1200" dirty="0"/>
        </a:p>
      </cdr:txBody>
    </cdr:sp>
  </cdr:relSizeAnchor>
  <cdr:relSizeAnchor xmlns:cdr="http://schemas.openxmlformats.org/drawingml/2006/chartDrawing">
    <cdr:from>
      <cdr:x>0.6649</cdr:x>
      <cdr:y>0.63182</cdr:y>
    </cdr:from>
    <cdr:to>
      <cdr:x>0.75713</cdr:x>
      <cdr:y>0.80082</cdr:y>
    </cdr:to>
    <cdr:sp macro="" textlink="">
      <cdr:nvSpPr>
        <cdr:cNvPr id="15" name="TextBox 14">
          <a:extLst xmlns:a="http://schemas.openxmlformats.org/drawingml/2006/main">
            <a:ext uri="{FF2B5EF4-FFF2-40B4-BE49-F238E27FC236}">
              <a16:creationId xmlns:a16="http://schemas.microsoft.com/office/drawing/2014/main" id="{B0729749-DB3E-AA84-C8B3-C9B8B2F1E9EE}"/>
            </a:ext>
          </a:extLst>
        </cdr:cNvPr>
        <cdr:cNvSpPr txBox="1"/>
      </cdr:nvSpPr>
      <cdr:spPr>
        <a:xfrm xmlns:a="http://schemas.openxmlformats.org/drawingml/2006/main">
          <a:off x="6592038" y="3418599"/>
          <a:ext cx="914392" cy="914416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050" b="1" kern="1200" dirty="0"/>
            <a:t>1 Non-Compliant</a:t>
          </a:r>
        </a:p>
      </cdr:txBody>
    </cdr:sp>
  </cdr:relSizeAnchor>
  <cdr:relSizeAnchor xmlns:cdr="http://schemas.openxmlformats.org/drawingml/2006/chartDrawing">
    <cdr:from>
      <cdr:x>0.66814</cdr:x>
      <cdr:y>0.25162</cdr:y>
    </cdr:from>
    <cdr:to>
      <cdr:x>0.76037</cdr:x>
      <cdr:y>0.29997</cdr:y>
    </cdr:to>
    <cdr:sp macro="" textlink="">
      <cdr:nvSpPr>
        <cdr:cNvPr id="16" name="TextBox 15">
          <a:extLst xmlns:a="http://schemas.openxmlformats.org/drawingml/2006/main">
            <a:ext uri="{FF2B5EF4-FFF2-40B4-BE49-F238E27FC236}">
              <a16:creationId xmlns:a16="http://schemas.microsoft.com/office/drawing/2014/main" id="{9218C19C-B845-0723-D065-1B94E102E4E9}"/>
            </a:ext>
          </a:extLst>
        </cdr:cNvPr>
        <cdr:cNvSpPr txBox="1"/>
      </cdr:nvSpPr>
      <cdr:spPr>
        <a:xfrm xmlns:a="http://schemas.openxmlformats.org/drawingml/2006/main">
          <a:off x="6624160" y="1361447"/>
          <a:ext cx="914392" cy="26161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100" b="1" kern="1200" dirty="0"/>
            <a:t>1 Non-Compliant</a:t>
          </a:r>
        </a:p>
      </cdr:txBody>
    </cdr:sp>
  </cdr:relSizeAnchor>
  <cdr:relSizeAnchor xmlns:cdr="http://schemas.openxmlformats.org/drawingml/2006/chartDrawing">
    <cdr:from>
      <cdr:x>0.88349</cdr:x>
      <cdr:y>0.62675</cdr:y>
    </cdr:from>
    <cdr:to>
      <cdr:x>0.97572</cdr:x>
      <cdr:y>0.79574</cdr:y>
    </cdr:to>
    <cdr:sp macro="" textlink="">
      <cdr:nvSpPr>
        <cdr:cNvPr id="17" name="TextBox 16">
          <a:extLst xmlns:a="http://schemas.openxmlformats.org/drawingml/2006/main">
            <a:ext uri="{FF2B5EF4-FFF2-40B4-BE49-F238E27FC236}">
              <a16:creationId xmlns:a16="http://schemas.microsoft.com/office/drawing/2014/main" id="{44D8985F-55FD-DC57-7255-232151814578}"/>
            </a:ext>
          </a:extLst>
        </cdr:cNvPr>
        <cdr:cNvSpPr txBox="1"/>
      </cdr:nvSpPr>
      <cdr:spPr>
        <a:xfrm xmlns:a="http://schemas.openxmlformats.org/drawingml/2006/main">
          <a:off x="8759168" y="3391173"/>
          <a:ext cx="914400" cy="9144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1100" b="1" kern="1200" dirty="0"/>
            <a:t>1 Non-Compliant</a:t>
          </a:r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E34C9F-BBD0-BB4E-E886-4A415ADC02D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92FBECB-6421-6B83-0F8D-BEA7A6855C5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11C832-3117-C2DA-EFA5-0128193794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5BD2F8-5884-45F9-2F6A-5AA04E2592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84984C-A0A8-934A-F3B2-6A27344096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61757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C28B93-E38F-892B-4414-C2EF3AC9DF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8831CC4-A1E1-1A63-62CF-9C4BD1829B7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C207790-2453-2BB1-4284-7ADECCA53D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FE1785-3CCF-AD3A-55AC-1C3C96D376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857396D-64A0-943F-523C-823BB0146F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89438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598C0F2-A166-35B4-C417-9E35F9F4B73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D6A6EE6-837A-2150-50CC-8CEBA973570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003F1FE-4642-F4DD-60BA-EB621A816A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E2A882-0509-BA4D-FD59-D36D2DB2A8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113D033-E44C-1913-B38A-C7AACDD4D7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49666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FD3678-971B-72D9-4ACA-8722976BD5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39524E3-3056-774F-B340-57F0E56F69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DB2F77-F134-88A4-9F25-042D4CE63F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79005A-31B9-A13E-3ADC-66B680A717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4CAE5D8-D3B2-65CC-423C-661BD7CA44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69301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E6A1F6-FF97-B852-770A-629566EE94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F37E990-C74D-0650-8A0D-F0F64E3AAA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E2BD75-E42A-A6B0-FEFE-A6118423D6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AE36AE0-813F-0F00-0D5B-0B8A4FDC12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B4F0DA-1D7D-E978-A34A-5D8B8B39E6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78823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46F860-B273-AD61-E27B-098B344EA3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1AFA8E-E51F-B9DD-3137-100AB183FB5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E14516B-5BA2-BF82-CEDE-4C6F08473CA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73F98D4-2549-6744-B309-E42CA2F987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D01DEBC-B6EC-2EB5-31EC-21223A356C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F0BD750-F2D9-C476-2677-CE730A7C60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37515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249F51-15B6-AF90-A0A8-A4F002846D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532B6C-C3EC-DFC3-332C-F82BEDCA80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C6469B-A7A1-ACFC-9FC0-6E2A03138EC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C95EDDB-FB8D-6385-4798-5CCDDDF8AD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91ECD22-D026-75B3-8018-1A2685DC6B0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ADDF641-6710-4D4C-C42E-E7FED97D2D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5CF6B30-2490-6705-45CB-3C525AFB1D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B494B84-02E0-3796-6AA9-2AF30BBC2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752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A4F4D1-0C45-6E49-8285-BFDFB13F49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2472F49-25CF-5FFA-BB6B-FB8FDFBA62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495BA02-2B1F-20C0-AE70-6226A73338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BF176C-255F-9E6A-B796-7695ECC806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5258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5CBBCE8-7D04-8361-27CA-4B20BEA9EB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62F3D9C-0541-1CED-3956-70AA700E3A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234BC95-57F9-9E0D-5B22-8365F85EFE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2045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5EF681-B35A-18F9-8B21-3A4E0BC549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C230194-46EF-5ADA-0581-26874A5151E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9476FA2-B9FA-7215-29F0-592B94E7E8F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EF6B16A-5CBA-85A5-48A5-807DB483E6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596C282-D408-F400-9425-7F9BE4A1B3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1BA3478-240C-AAFD-2FDB-1865EA1616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5920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1E11EF-CF25-691C-8DBF-4D7B705D64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05F6A67-862E-3C0C-4150-45D942C8057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B2C371E-2204-5FAA-DBC5-8641B8DB888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A0B978E-4623-CBE4-DE63-586AF957DA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548F1B5-D6BE-AD8E-5AF8-735B614F48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7932C3B-42BF-41B6-D0A8-28F3F977F1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6769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7E4662D-73E3-1B3B-64B9-ECEE289310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2ED549-BC9B-E148-8E13-50A1F877C74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EAB384B-D534-983D-CE63-99BDB0F97B4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D33ED18-EE46-4029-B1B4-58895BFA6504}" type="datetimeFigureOut">
              <a:rPr lang="en-US" smtClean="0"/>
              <a:t>9/12/2025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0C301F0-A310-355B-69B7-FF132729346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691409-7399-3FB2-6E62-9FC48E3AE8F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1C5D19A-BD40-4EB0-8C7A-3095BD4E1A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84840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34" name="Rectangle 33">
            <a:extLst>
              <a:ext uri="{FF2B5EF4-FFF2-40B4-BE49-F238E27FC236}">
                <a16:creationId xmlns:a16="http://schemas.microsoft.com/office/drawing/2014/main" id="{577D6B2E-37A3-429E-A37C-F30ED648728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 w="12700" cap="flat" cmpd="sng" algn="ctr">
            <a:noFill/>
            <a:prstDash val="solid"/>
            <a:miter lim="800000"/>
          </a:ln>
          <a:effectLst/>
          <a:extLst>
            <a:ext uri="{91240B29-F687-4F45-9708-019B960494DF}">
              <a14:hiddenLine xmlns:a14="http://schemas.microsoft.com/office/drawing/2010/main" w="12700" cap="flat" cmpd="sng" algn="ctr">
                <a:solidFill>
                  <a:schemeClr val="accent1">
                    <a:shade val="50000"/>
                  </a:schemeClr>
                </a:solidFill>
                <a:prstDash val="solid"/>
                <a:miter lim="800000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CEAD642-85CF-4750-8432-7C80C901F00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-11723" y="-1"/>
            <a:ext cx="12225953" cy="6868071"/>
          </a:xfrm>
          <a:prstGeom prst="rect">
            <a:avLst/>
          </a:prstGeom>
          <a:gradFill>
            <a:gsLst>
              <a:gs pos="0">
                <a:srgbClr val="000000"/>
              </a:gs>
              <a:gs pos="100000">
                <a:schemeClr val="accent1">
                  <a:lumMod val="75000"/>
                </a:schemeClr>
              </a:gs>
            </a:gsLst>
            <a:lin ang="4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FA33EEAE-15D5-4119-8C1E-89D943F911E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 flipH="1">
            <a:off x="441959" y="-3"/>
            <a:ext cx="11772269" cy="6868074"/>
          </a:xfrm>
          <a:prstGeom prst="rect">
            <a:avLst/>
          </a:prstGeom>
          <a:gradFill>
            <a:gsLst>
              <a:gs pos="21000">
                <a:schemeClr val="accent1">
                  <a:lumMod val="50000"/>
                  <a:alpha val="83000"/>
                </a:schemeClr>
              </a:gs>
              <a:gs pos="100000">
                <a:schemeClr val="accent1">
                  <a:alpha val="0"/>
                </a:schemeClr>
              </a:gs>
            </a:gsLst>
            <a:lin ang="8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730D8B3B-9B80-4025-B934-26DC7D7CD23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-15200" y="0"/>
            <a:ext cx="3623374" cy="6868072"/>
          </a:xfrm>
          <a:prstGeom prst="rect">
            <a:avLst/>
          </a:prstGeom>
          <a:gradFill>
            <a:gsLst>
              <a:gs pos="0">
                <a:schemeClr val="accent1">
                  <a:lumMod val="75000"/>
                  <a:alpha val="0"/>
                </a:schemeClr>
              </a:gs>
              <a:gs pos="99000">
                <a:srgbClr val="000000">
                  <a:alpha val="41000"/>
                </a:srgbClr>
              </a:gs>
            </a:gsLst>
            <a:lin ang="13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1064D5D5-227B-4F66-9AEA-46F570E793B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-15875" y="-3"/>
            <a:ext cx="12233581" cy="6868076"/>
          </a:xfrm>
          <a:prstGeom prst="rect">
            <a:avLst/>
          </a:prstGeom>
          <a:gradFill>
            <a:gsLst>
              <a:gs pos="3000">
                <a:schemeClr val="accent1">
                  <a:lumMod val="75000"/>
                  <a:alpha val="0"/>
                </a:schemeClr>
              </a:gs>
              <a:gs pos="100000">
                <a:srgbClr val="000000">
                  <a:alpha val="73000"/>
                </a:srgbClr>
              </a:gs>
            </a:gsLst>
            <a:lin ang="17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Rectangle 34">
            <a:extLst>
              <a:ext uri="{FF2B5EF4-FFF2-40B4-BE49-F238E27FC236}">
                <a16:creationId xmlns:a16="http://schemas.microsoft.com/office/drawing/2014/main" id="{646B67A4-D328-4747-A82B-65E84FA4636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400000" flipH="1">
            <a:off x="4484334" y="-861824"/>
            <a:ext cx="6861931" cy="8597859"/>
          </a:xfrm>
          <a:prstGeom prst="rect">
            <a:avLst/>
          </a:prstGeom>
          <a:gradFill>
            <a:gsLst>
              <a:gs pos="3000">
                <a:schemeClr val="accent1">
                  <a:lumMod val="75000"/>
                  <a:alpha val="0"/>
                </a:schemeClr>
              </a:gs>
              <a:gs pos="100000">
                <a:srgbClr val="000000">
                  <a:alpha val="27000"/>
                </a:srgbClr>
              </a:gs>
            </a:gsLst>
            <a:lin ang="138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B5A1B09C-1565-46F8-B70F-621C5EB48A0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5993193">
            <a:off x="1186972" y="1089049"/>
            <a:ext cx="4967533" cy="4988390"/>
          </a:xfrm>
          <a:prstGeom prst="ellipse">
            <a:avLst/>
          </a:prstGeom>
          <a:gradFill>
            <a:gsLst>
              <a:gs pos="0">
                <a:schemeClr val="accent1">
                  <a:alpha val="26000"/>
                </a:schemeClr>
              </a:gs>
              <a:gs pos="85000">
                <a:schemeClr val="accent1">
                  <a:lumMod val="60000"/>
                  <a:lumOff val="40000"/>
                  <a:alpha val="0"/>
                </a:schemeClr>
              </a:gs>
            </a:gsLst>
            <a:lin ang="14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851A609-5EC5-DF21-4E64-C504329BF05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162567" y="818984"/>
            <a:ext cx="6714699" cy="3178689"/>
          </a:xfrm>
        </p:spPr>
        <p:txBody>
          <a:bodyPr>
            <a:normAutofit/>
          </a:bodyPr>
          <a:lstStyle/>
          <a:p>
            <a:pPr algn="l"/>
            <a:r>
              <a:rPr lang="fr-FR" sz="4800" b="1" i="0" dirty="0">
                <a:solidFill>
                  <a:srgbClr val="FFFFFF"/>
                </a:solidFill>
                <a:effectLst/>
                <a:latin typeface="-apple-system"/>
              </a:rPr>
              <a:t>Q4 FY 2025 Enforcement Report</a:t>
            </a:r>
            <a:endParaRPr lang="en-US" sz="4800" dirty="0">
              <a:solidFill>
                <a:srgbClr val="FFFFFF"/>
              </a:solidFill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8C516CC8-80AC-446C-A56E-9F54B721040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-3" y="4490110"/>
            <a:ext cx="12217710" cy="2377962"/>
          </a:xfrm>
          <a:prstGeom prst="rect">
            <a:avLst/>
          </a:prstGeom>
          <a:gradFill>
            <a:gsLst>
              <a:gs pos="0">
                <a:schemeClr val="accent1">
                  <a:lumMod val="75000"/>
                  <a:alpha val="50000"/>
                </a:schemeClr>
              </a:gs>
              <a:gs pos="99000">
                <a:srgbClr val="000000">
                  <a:alpha val="34000"/>
                </a:srgbClr>
              </a:gs>
            </a:gsLst>
            <a:lin ang="13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FF4D544-317D-929B-8C60-8D44F2CCDE5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4285397" y="4960961"/>
            <a:ext cx="7055893" cy="1078054"/>
          </a:xfrm>
        </p:spPr>
        <p:txBody>
          <a:bodyPr>
            <a:normAutofit/>
          </a:bodyPr>
          <a:lstStyle/>
          <a:p>
            <a:pPr algn="l"/>
            <a:r>
              <a:rPr lang="en-US" dirty="0">
                <a:solidFill>
                  <a:srgbClr val="FFFFFF"/>
                </a:solidFill>
              </a:rPr>
              <a:t>(June 1, 2025- August 31, 2025)</a:t>
            </a:r>
          </a:p>
        </p:txBody>
      </p:sp>
    </p:spTree>
    <p:extLst>
      <p:ext uri="{BB962C8B-B14F-4D97-AF65-F5344CB8AC3E}">
        <p14:creationId xmlns:p14="http://schemas.microsoft.com/office/powerpoint/2010/main" val="23237978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AA93E658-AFC5-9C59-C1FF-DC608736B16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36835186"/>
              </p:ext>
            </p:extLst>
          </p:nvPr>
        </p:nvGraphicFramePr>
        <p:xfrm>
          <a:off x="1170039" y="719666"/>
          <a:ext cx="9802761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38638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FE25D6E3-DA8C-D976-6CA1-24E4ACA8C6B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129158760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475538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81000">
              <a:schemeClr val="accent1">
                <a:lumMod val="5000"/>
                <a:lumOff val="95000"/>
              </a:schemeClr>
            </a:gs>
            <a:gs pos="36000">
              <a:schemeClr val="accent1">
                <a:lumMod val="45000"/>
                <a:lumOff val="55000"/>
              </a:schemeClr>
            </a:gs>
            <a:gs pos="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BA5F11AA-72DE-EF4E-3219-EB3BCD18241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694588761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242173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DCC5171E-AD32-9232-343D-5078F5236D4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967695827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202554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B09A8355-3CAA-E83C-4B67-4263E6B7557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870550159"/>
              </p:ext>
            </p:extLst>
          </p:nvPr>
        </p:nvGraphicFramePr>
        <p:xfrm>
          <a:off x="825910" y="719666"/>
          <a:ext cx="10314038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766859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74000">
              <a:schemeClr val="accent1">
                <a:lumMod val="45000"/>
                <a:lumOff val="55000"/>
              </a:schemeClr>
            </a:gs>
            <a:gs pos="83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6B311287-FF78-8928-682B-AE8B3440E84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782387483"/>
              </p:ext>
            </p:extLst>
          </p:nvPr>
        </p:nvGraphicFramePr>
        <p:xfrm>
          <a:off x="2032000" y="719666"/>
          <a:ext cx="8128000" cy="54186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830434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gradFill>
          <a:gsLst>
            <a:gs pos="100000">
              <a:schemeClr val="accent1">
                <a:lumMod val="5000"/>
                <a:lumOff val="95000"/>
              </a:schemeClr>
            </a:gs>
            <a:gs pos="44000">
              <a:schemeClr val="accent4">
                <a:lumMod val="40000"/>
                <a:lumOff val="60000"/>
              </a:schemeClr>
            </a:gs>
            <a:gs pos="100000">
              <a:schemeClr val="accent1">
                <a:lumMod val="45000"/>
                <a:lumOff val="5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AE97CDA8-9C5C-023B-E91C-4DCDCC89BA8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582863695"/>
              </p:ext>
            </p:extLst>
          </p:nvPr>
        </p:nvGraphicFramePr>
        <p:xfrm>
          <a:off x="970048" y="723627"/>
          <a:ext cx="9914261" cy="541074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TextBox 8">
            <a:extLst>
              <a:ext uri="{FF2B5EF4-FFF2-40B4-BE49-F238E27FC236}">
                <a16:creationId xmlns:a16="http://schemas.microsoft.com/office/drawing/2014/main" id="{0B53340D-EDF2-0947-61E4-45F9448F1A5F}"/>
              </a:ext>
            </a:extLst>
          </p:cNvPr>
          <p:cNvSpPr txBox="1"/>
          <p:nvPr/>
        </p:nvSpPr>
        <p:spPr>
          <a:xfrm>
            <a:off x="2019199" y="1698243"/>
            <a:ext cx="994764" cy="2616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sz="1050" b="1" dirty="0"/>
          </a:p>
        </p:txBody>
      </p:sp>
    </p:spTree>
    <p:extLst>
      <p:ext uri="{BB962C8B-B14F-4D97-AF65-F5344CB8AC3E}">
        <p14:creationId xmlns:p14="http://schemas.microsoft.com/office/powerpoint/2010/main" val="7869887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1876</TotalTime>
  <Words>66</Words>
  <Application>Microsoft Office PowerPoint</Application>
  <PresentationFormat>Widescreen</PresentationFormat>
  <Paragraphs>16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-apple-system</vt:lpstr>
      <vt:lpstr>Aptos</vt:lpstr>
      <vt:lpstr>Aptos Display</vt:lpstr>
      <vt:lpstr>Arial</vt:lpstr>
      <vt:lpstr>Office Theme</vt:lpstr>
      <vt:lpstr>Q4 FY 2025 Enforcement Report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Alfonso Fernandez</dc:creator>
  <cp:lastModifiedBy>Darrel Spinks</cp:lastModifiedBy>
  <cp:revision>25</cp:revision>
  <dcterms:created xsi:type="dcterms:W3CDTF">2024-10-30T12:56:54Z</dcterms:created>
  <dcterms:modified xsi:type="dcterms:W3CDTF">2025-09-12T17:32:25Z</dcterms:modified>
</cp:coreProperties>
</file>

<file path=docProps/thumbnail.jpeg>
</file>